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Nunito"/>
      <p:regular r:id="rId23"/>
      <p:bold r:id="rId24"/>
      <p:italic r:id="rId25"/>
      <p:boldItalic r:id="rId26"/>
    </p:embeddedFont>
    <p:embeddedFont>
      <p:font typeface="Maven Pro"/>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Italic.fntdata"/><Relationship Id="rId25" Type="http://schemas.openxmlformats.org/officeDocument/2006/relationships/font" Target="fonts/Nunito-italic.fntdata"/><Relationship Id="rId28" Type="http://schemas.openxmlformats.org/officeDocument/2006/relationships/font" Target="fonts/MavenPro-bold.fntdata"/><Relationship Id="rId27" Type="http://schemas.openxmlformats.org/officeDocument/2006/relationships/font" Target="fonts/MavenPr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a9c17bff3d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a9c17bff3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5410fa195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5410fa195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5410fa195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5410fa195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5410fa195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5410fa195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5410fa195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5410fa195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5410fa195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5410fa195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a9c17bff3d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a9c17bff3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a9c17bff3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a9c17bff3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a9c17bff3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a9c17bff3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a9c17bff3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a9c17bff3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a9c17bff3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a9c17bff3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a9c17bff3d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a9c17bff3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5410fa195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5410fa195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a9c17bff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a9c17bff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a9c17bff3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a9c17bff3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a9c17bff3d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a9c17bff3d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79300" y="-205175"/>
            <a:ext cx="8832300" cy="1705500"/>
          </a:xfrm>
          <a:prstGeom prst="rect">
            <a:avLst/>
          </a:prstGeom>
        </p:spPr>
        <p:txBody>
          <a:bodyPr anchorCtr="0" anchor="ctr" bIns="91425" lIns="91425" spcFirstLastPara="1" rIns="91425" wrap="square" tIns="91425">
            <a:noAutofit/>
          </a:bodyPr>
          <a:lstStyle/>
          <a:p>
            <a:pPr indent="0" lvl="0" marL="0" rtl="0" algn="l">
              <a:lnSpc>
                <a:spcPct val="202941"/>
              </a:lnSpc>
              <a:spcBef>
                <a:spcPts val="0"/>
              </a:spcBef>
              <a:spcAft>
                <a:spcPts val="500"/>
              </a:spcAft>
              <a:buNone/>
            </a:pPr>
            <a:r>
              <a:rPr b="1" lang="en" sz="3450">
                <a:solidFill>
                  <a:srgbClr val="1F1F1F"/>
                </a:solidFill>
                <a:highlight>
                  <a:srgbClr val="FFFFFF"/>
                </a:highlight>
              </a:rPr>
              <a:t>   Deep Learning Based Image Classifier </a:t>
            </a:r>
            <a:endParaRPr b="1" sz="5700"/>
          </a:p>
        </p:txBody>
      </p:sp>
      <p:sp>
        <p:nvSpPr>
          <p:cNvPr id="278" name="Google Shape;278;p13"/>
          <p:cNvSpPr txBox="1"/>
          <p:nvPr>
            <p:ph idx="1" type="subTitle"/>
          </p:nvPr>
        </p:nvSpPr>
        <p:spPr>
          <a:xfrm>
            <a:off x="-966750" y="1500325"/>
            <a:ext cx="8520600" cy="37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lnSpc>
                <a:spcPct val="202941"/>
              </a:lnSpc>
              <a:spcBef>
                <a:spcPts val="0"/>
              </a:spcBef>
              <a:spcAft>
                <a:spcPts val="0"/>
              </a:spcAft>
              <a:buClr>
                <a:schemeClr val="dk1"/>
              </a:buClr>
              <a:buSzPts val="1100"/>
              <a:buFont typeface="Arial"/>
              <a:buNone/>
            </a:pPr>
            <a:r>
              <a:rPr b="1" lang="en" sz="2850">
                <a:solidFill>
                  <a:srgbClr val="1F1F1F"/>
                </a:solidFill>
                <a:highlight>
                  <a:srgbClr val="FFFFFF"/>
                </a:highlight>
              </a:rPr>
              <a:t>           </a:t>
            </a:r>
            <a:endParaRPr b="1" sz="2850">
              <a:solidFill>
                <a:srgbClr val="1F1F1F"/>
              </a:solidFill>
              <a:highlight>
                <a:srgbClr val="FFFFFF"/>
              </a:highlight>
            </a:endParaRPr>
          </a:p>
          <a:p>
            <a:pPr indent="0" lvl="0" marL="0" rtl="0" algn="l">
              <a:spcBef>
                <a:spcPts val="500"/>
              </a:spcBef>
              <a:spcAft>
                <a:spcPts val="0"/>
              </a:spcAft>
              <a:buNone/>
            </a:pPr>
            <a:r>
              <a:rPr lang="en" sz="2400"/>
              <a:t>            </a:t>
            </a:r>
            <a:r>
              <a:rPr lang="en" sz="1900">
                <a:solidFill>
                  <a:srgbClr val="000000"/>
                </a:solidFill>
              </a:rPr>
              <a:t>Kamma Rakesh(BL.EN.U4CSE17054) </a:t>
            </a:r>
            <a:endParaRPr sz="1900">
              <a:solidFill>
                <a:srgbClr val="000000"/>
              </a:solidFill>
            </a:endParaRPr>
          </a:p>
          <a:p>
            <a:pPr indent="0" lvl="0" marL="0" rtl="0" algn="l">
              <a:spcBef>
                <a:spcPts val="0"/>
              </a:spcBef>
              <a:spcAft>
                <a:spcPts val="0"/>
              </a:spcAft>
              <a:buClr>
                <a:schemeClr val="dk1"/>
              </a:buClr>
              <a:buSzPts val="1100"/>
              <a:buFont typeface="Arial"/>
              <a:buNone/>
            </a:pPr>
            <a:r>
              <a:rPr lang="en" sz="1900">
                <a:solidFill>
                  <a:srgbClr val="000000"/>
                </a:solidFill>
              </a:rPr>
              <a:t>               K</a:t>
            </a:r>
            <a:r>
              <a:rPr lang="en" sz="1900">
                <a:solidFill>
                  <a:srgbClr val="000000"/>
                </a:solidFill>
              </a:rPr>
              <a:t>olliparla Bala Vineel(BL.EN.U4CSE17062)</a:t>
            </a:r>
            <a:endParaRPr sz="1900">
              <a:solidFill>
                <a:srgbClr val="000000"/>
              </a:solidFill>
            </a:endParaRPr>
          </a:p>
          <a:p>
            <a:pPr indent="0" lvl="0" marL="0" rtl="0" algn="l">
              <a:spcBef>
                <a:spcPts val="0"/>
              </a:spcBef>
              <a:spcAft>
                <a:spcPts val="0"/>
              </a:spcAft>
              <a:buNone/>
            </a:pPr>
            <a:r>
              <a:rPr lang="en" sz="1900">
                <a:solidFill>
                  <a:srgbClr val="000000"/>
                </a:solidFill>
              </a:rPr>
              <a:t>               </a:t>
            </a:r>
            <a:r>
              <a:rPr lang="en" sz="1900">
                <a:solidFill>
                  <a:srgbClr val="000000"/>
                </a:solidFill>
              </a:rPr>
              <a:t>Korupolu Nitya</a:t>
            </a:r>
            <a:r>
              <a:rPr lang="en" sz="1900">
                <a:solidFill>
                  <a:srgbClr val="000000"/>
                </a:solidFill>
              </a:rPr>
              <a:t>(BL.EN.U4CSE17063)</a:t>
            </a:r>
            <a:endParaRPr sz="1900">
              <a:solidFill>
                <a:srgbClr val="000000"/>
              </a:solidFill>
            </a:endParaRPr>
          </a:p>
          <a:p>
            <a:pPr indent="0" lvl="0" marL="0" rtl="0" algn="l">
              <a:spcBef>
                <a:spcPts val="0"/>
              </a:spcBef>
              <a:spcAft>
                <a:spcPts val="0"/>
              </a:spcAft>
              <a:buNone/>
            </a:pPr>
            <a:r>
              <a:t/>
            </a:r>
            <a:endParaRPr sz="2900"/>
          </a:p>
        </p:txBody>
      </p:sp>
      <p:pic>
        <p:nvPicPr>
          <p:cNvPr id="279" name="Google Shape;279;p13"/>
          <p:cNvPicPr preferRelativeResize="0"/>
          <p:nvPr/>
        </p:nvPicPr>
        <p:blipFill>
          <a:blip r:embed="rId3">
            <a:alphaModFix/>
          </a:blip>
          <a:stretch>
            <a:fillRect/>
          </a:stretch>
        </p:blipFill>
        <p:spPr>
          <a:xfrm>
            <a:off x="4489107" y="951400"/>
            <a:ext cx="4654892" cy="3706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pic>
        <p:nvPicPr>
          <p:cNvPr id="336" name="Google Shape;336;p22"/>
          <p:cNvPicPr preferRelativeResize="0"/>
          <p:nvPr/>
        </p:nvPicPr>
        <p:blipFill>
          <a:blip r:embed="rId3">
            <a:alphaModFix/>
          </a:blip>
          <a:stretch>
            <a:fillRect/>
          </a:stretch>
        </p:blipFill>
        <p:spPr>
          <a:xfrm>
            <a:off x="311700" y="53725"/>
            <a:ext cx="8520602" cy="4102076"/>
          </a:xfrm>
          <a:prstGeom prst="rect">
            <a:avLst/>
          </a:prstGeom>
          <a:noFill/>
          <a:ln>
            <a:noFill/>
          </a:ln>
        </p:spPr>
      </p:pic>
      <p:sp>
        <p:nvSpPr>
          <p:cNvPr id="337" name="Google Shape;337;p22"/>
          <p:cNvSpPr txBox="1"/>
          <p:nvPr/>
        </p:nvSpPr>
        <p:spPr>
          <a:xfrm>
            <a:off x="311700" y="4069150"/>
            <a:ext cx="8672700" cy="96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800"/>
              <a:t>3. </a:t>
            </a:r>
            <a:r>
              <a:rPr lang="en" sz="1800"/>
              <a:t>The grey scale values range from 0 to 255 so in this pre-processing step we are normalizing the data and feeding it into the neural network which leads to faster training and faster convergence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3"/>
          <p:cNvSpPr txBox="1"/>
          <p:nvPr>
            <p:ph idx="1" type="body"/>
          </p:nvPr>
        </p:nvSpPr>
        <p:spPr>
          <a:xfrm>
            <a:off x="311700" y="-938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700">
              <a:solidFill>
                <a:srgbClr val="000000"/>
              </a:solidFill>
            </a:endParaRPr>
          </a:p>
        </p:txBody>
      </p:sp>
      <p:pic>
        <p:nvPicPr>
          <p:cNvPr id="343" name="Google Shape;343;p23"/>
          <p:cNvPicPr preferRelativeResize="0"/>
          <p:nvPr/>
        </p:nvPicPr>
        <p:blipFill>
          <a:blip r:embed="rId3">
            <a:alphaModFix/>
          </a:blip>
          <a:stretch>
            <a:fillRect/>
          </a:stretch>
        </p:blipFill>
        <p:spPr>
          <a:xfrm>
            <a:off x="201450" y="0"/>
            <a:ext cx="8769449" cy="3781225"/>
          </a:xfrm>
          <a:prstGeom prst="rect">
            <a:avLst/>
          </a:prstGeom>
          <a:noFill/>
          <a:ln>
            <a:noFill/>
          </a:ln>
        </p:spPr>
      </p:pic>
      <p:sp>
        <p:nvSpPr>
          <p:cNvPr id="344" name="Google Shape;344;p23"/>
          <p:cNvSpPr txBox="1"/>
          <p:nvPr/>
        </p:nvSpPr>
        <p:spPr>
          <a:xfrm>
            <a:off x="53725" y="3840850"/>
            <a:ext cx="8917200" cy="123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700"/>
              <a:t>4.  </a:t>
            </a:r>
            <a:r>
              <a:rPr lang="en" sz="1700"/>
              <a:t>Here, there are three layers the first layer is the flatten layer where it is used to convert         the 2-d array to vector . The second is a dense layer having nodes=128 and activation function as relu and the output layer is the last layer consisting of 10 nodes and activation function called softmax to find the probabilities of each class label.</a:t>
            </a:r>
            <a:endParaRPr sz="17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4"/>
          <p:cNvSpPr txBox="1"/>
          <p:nvPr>
            <p:ph idx="1" type="body"/>
          </p:nvPr>
        </p:nvSpPr>
        <p:spPr>
          <a:xfrm>
            <a:off x="174575" y="3813975"/>
            <a:ext cx="8877000" cy="12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000000"/>
                </a:solidFill>
              </a:rPr>
              <a:t>5. </a:t>
            </a:r>
            <a:r>
              <a:rPr lang="en" sz="1700">
                <a:solidFill>
                  <a:srgbClr val="000000"/>
                </a:solidFill>
              </a:rPr>
              <a:t>Loss function is sparse categorical cross entropy because the labels are ranging from 0 to 9 .Here we used Most commonly used image classification optimizer named as  adam optimizer and the metrics are accuracy with the help of these three we are going to  compile our model.</a:t>
            </a:r>
            <a:endParaRPr sz="1700">
              <a:solidFill>
                <a:srgbClr val="000000"/>
              </a:solidFill>
            </a:endParaRPr>
          </a:p>
          <a:p>
            <a:pPr indent="0" lvl="0" marL="914400" rtl="0" algn="l">
              <a:spcBef>
                <a:spcPts val="1600"/>
              </a:spcBef>
              <a:spcAft>
                <a:spcPts val="1600"/>
              </a:spcAft>
              <a:buNone/>
            </a:pPr>
            <a:r>
              <a:t/>
            </a:r>
            <a:endParaRPr sz="1700">
              <a:solidFill>
                <a:srgbClr val="000000"/>
              </a:solidFill>
            </a:endParaRPr>
          </a:p>
        </p:txBody>
      </p:sp>
      <p:pic>
        <p:nvPicPr>
          <p:cNvPr id="350" name="Google Shape;350;p24"/>
          <p:cNvPicPr preferRelativeResize="0"/>
          <p:nvPr/>
        </p:nvPicPr>
        <p:blipFill>
          <a:blip r:embed="rId3">
            <a:alphaModFix/>
          </a:blip>
          <a:stretch>
            <a:fillRect/>
          </a:stretch>
        </p:blipFill>
        <p:spPr>
          <a:xfrm>
            <a:off x="311700" y="0"/>
            <a:ext cx="8312350" cy="38139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5"/>
          <p:cNvSpPr txBox="1"/>
          <p:nvPr>
            <p:ph idx="1" type="body"/>
          </p:nvPr>
        </p:nvSpPr>
        <p:spPr>
          <a:xfrm>
            <a:off x="228300" y="4042275"/>
            <a:ext cx="8805300" cy="96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700">
                <a:solidFill>
                  <a:srgbClr val="000000"/>
                </a:solidFill>
              </a:rPr>
              <a:t>6. </a:t>
            </a:r>
            <a:r>
              <a:rPr lang="en" sz="1700">
                <a:solidFill>
                  <a:srgbClr val="000000"/>
                </a:solidFill>
              </a:rPr>
              <a:t>In order to train  we are dividing the training data into  (48000,12000) split  for parallely validating the training data and for evaluating the model we are using the  .evaluate code snippet and calculating the test loss and accuracy</a:t>
            </a:r>
            <a:endParaRPr sz="1700">
              <a:solidFill>
                <a:srgbClr val="000000"/>
              </a:solidFill>
            </a:endParaRPr>
          </a:p>
        </p:txBody>
      </p:sp>
      <p:pic>
        <p:nvPicPr>
          <p:cNvPr id="356" name="Google Shape;356;p25"/>
          <p:cNvPicPr preferRelativeResize="0"/>
          <p:nvPr/>
        </p:nvPicPr>
        <p:blipFill>
          <a:blip r:embed="rId3">
            <a:alphaModFix/>
          </a:blip>
          <a:stretch>
            <a:fillRect/>
          </a:stretch>
        </p:blipFill>
        <p:spPr>
          <a:xfrm>
            <a:off x="470025" y="304800"/>
            <a:ext cx="8326300" cy="373747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6"/>
          <p:cNvSpPr txBox="1"/>
          <p:nvPr>
            <p:ph idx="1" type="body"/>
          </p:nvPr>
        </p:nvSpPr>
        <p:spPr>
          <a:xfrm>
            <a:off x="228300" y="4230300"/>
            <a:ext cx="8604000" cy="81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000000"/>
                </a:solidFill>
              </a:rPr>
              <a:t>7. </a:t>
            </a:r>
            <a:r>
              <a:rPr lang="en" sz="1600">
                <a:solidFill>
                  <a:srgbClr val="000000"/>
                </a:solidFill>
              </a:rPr>
              <a:t>Predicting the class labels on test images and comparing it with the original test labels</a:t>
            </a:r>
            <a:endParaRPr sz="1600">
              <a:solidFill>
                <a:srgbClr val="000000"/>
              </a:solidFill>
            </a:endParaRPr>
          </a:p>
        </p:txBody>
      </p:sp>
      <p:pic>
        <p:nvPicPr>
          <p:cNvPr id="362" name="Google Shape;362;p26"/>
          <p:cNvPicPr preferRelativeResize="0"/>
          <p:nvPr/>
        </p:nvPicPr>
        <p:blipFill>
          <a:blip r:embed="rId3">
            <a:alphaModFix/>
          </a:blip>
          <a:stretch>
            <a:fillRect/>
          </a:stretch>
        </p:blipFill>
        <p:spPr>
          <a:xfrm>
            <a:off x="324650" y="129250"/>
            <a:ext cx="8229951" cy="4101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7"/>
          <p:cNvSpPr txBox="1"/>
          <p:nvPr>
            <p:ph type="title"/>
          </p:nvPr>
        </p:nvSpPr>
        <p:spPr>
          <a:xfrm>
            <a:off x="311700" y="268600"/>
            <a:ext cx="8520600" cy="57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300"/>
              <a:t>F</a:t>
            </a:r>
            <a:r>
              <a:rPr b="1" lang="en" sz="2300"/>
              <a:t>inal output</a:t>
            </a:r>
            <a:endParaRPr b="1" sz="2300"/>
          </a:p>
          <a:p>
            <a:pPr indent="0" lvl="0" marL="0" rtl="0" algn="l">
              <a:spcBef>
                <a:spcPts val="1600"/>
              </a:spcBef>
              <a:spcAft>
                <a:spcPts val="0"/>
              </a:spcAft>
              <a:buNone/>
            </a:pPr>
            <a:r>
              <a:t/>
            </a:r>
            <a:endParaRPr b="1" sz="2300">
              <a:solidFill>
                <a:srgbClr val="000000"/>
              </a:solidFill>
            </a:endParaRPr>
          </a:p>
        </p:txBody>
      </p:sp>
      <p:pic>
        <p:nvPicPr>
          <p:cNvPr id="368" name="Google Shape;368;p27"/>
          <p:cNvPicPr preferRelativeResize="0"/>
          <p:nvPr/>
        </p:nvPicPr>
        <p:blipFill>
          <a:blip r:embed="rId3">
            <a:alphaModFix/>
          </a:blip>
          <a:stretch>
            <a:fillRect/>
          </a:stretch>
        </p:blipFill>
        <p:spPr>
          <a:xfrm>
            <a:off x="311700" y="778925"/>
            <a:ext cx="8520600" cy="42476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28"/>
          <p:cNvSpPr txBox="1"/>
          <p:nvPr>
            <p:ph type="title"/>
          </p:nvPr>
        </p:nvSpPr>
        <p:spPr>
          <a:xfrm>
            <a:off x="463350" y="31842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Graphs</a:t>
            </a:r>
            <a:endParaRPr b="1"/>
          </a:p>
        </p:txBody>
      </p:sp>
      <p:pic>
        <p:nvPicPr>
          <p:cNvPr id="374" name="Google Shape;374;p28"/>
          <p:cNvPicPr preferRelativeResize="0"/>
          <p:nvPr/>
        </p:nvPicPr>
        <p:blipFill>
          <a:blip r:embed="rId3">
            <a:alphaModFix/>
          </a:blip>
          <a:stretch>
            <a:fillRect/>
          </a:stretch>
        </p:blipFill>
        <p:spPr>
          <a:xfrm>
            <a:off x="2014100" y="116775"/>
            <a:ext cx="7129900" cy="49099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9"/>
          <p:cNvSpPr txBox="1"/>
          <p:nvPr>
            <p:ph idx="1" type="body"/>
          </p:nvPr>
        </p:nvSpPr>
        <p:spPr>
          <a:xfrm>
            <a:off x="672625" y="114400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4300">
              <a:solidFill>
                <a:srgbClr val="000000"/>
              </a:solidFill>
            </a:endParaRPr>
          </a:p>
          <a:p>
            <a:pPr indent="0" lvl="0" marL="0" rtl="0" algn="l">
              <a:spcBef>
                <a:spcPts val="1600"/>
              </a:spcBef>
              <a:spcAft>
                <a:spcPts val="1600"/>
              </a:spcAft>
              <a:buNone/>
            </a:pPr>
            <a:r>
              <a:rPr b="1" lang="en" sz="4300">
                <a:solidFill>
                  <a:srgbClr val="000000"/>
                </a:solidFill>
              </a:rPr>
              <a:t>               Thank you….</a:t>
            </a:r>
            <a:endParaRPr b="1" sz="43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Abstract</a:t>
            </a:r>
            <a:endParaRPr b="1"/>
          </a:p>
        </p:txBody>
      </p:sp>
      <p:sp>
        <p:nvSpPr>
          <p:cNvPr id="285" name="Google Shape;285;p1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292929"/>
                </a:solidFill>
                <a:highlight>
                  <a:srgbClr val="FFFFFF"/>
                </a:highlight>
                <a:latin typeface="Georgia"/>
                <a:ea typeface="Georgia"/>
                <a:cs typeface="Georgia"/>
                <a:sym typeface="Georgia"/>
              </a:rPr>
              <a:t>Image Classification is one of the most popular tasks in Deep Learning where we are given a particular image and the model has to predict the class of the image.</a:t>
            </a:r>
            <a:endParaRPr sz="2000">
              <a:solidFill>
                <a:srgbClr val="292929"/>
              </a:solidFill>
              <a:highlight>
                <a:srgbClr val="FFFFFF"/>
              </a:highlight>
              <a:latin typeface="Georgia"/>
              <a:ea typeface="Georgia"/>
              <a:cs typeface="Georgia"/>
              <a:sym typeface="Georgia"/>
            </a:endParaRPr>
          </a:p>
          <a:p>
            <a:pPr indent="0" lvl="0" marL="0" rtl="0" algn="l">
              <a:spcBef>
                <a:spcPts val="1600"/>
              </a:spcBef>
              <a:spcAft>
                <a:spcPts val="1600"/>
              </a:spcAft>
              <a:buNone/>
            </a:pPr>
            <a:r>
              <a:rPr lang="en" sz="2000">
                <a:solidFill>
                  <a:srgbClr val="292929"/>
                </a:solidFill>
                <a:highlight>
                  <a:srgbClr val="FFFFFF"/>
                </a:highlight>
                <a:latin typeface="Georgia"/>
                <a:ea typeface="Georgia"/>
                <a:cs typeface="Georgia"/>
                <a:sym typeface="Georgia"/>
              </a:rPr>
              <a:t>Detecting Images and classifying them is a prime application today in all industrial areas whether in Self Driving Vehicles to classify or traffic signals or in Medical Imaging and the list never ends.</a:t>
            </a:r>
            <a:endParaRPr sz="200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Expected Outcome</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None/>
            </a:pPr>
            <a:r>
              <a:t/>
            </a:r>
            <a:endParaRPr b="1"/>
          </a:p>
        </p:txBody>
      </p:sp>
      <p:sp>
        <p:nvSpPr>
          <p:cNvPr id="291" name="Google Shape;291;p15"/>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I</a:t>
            </a:r>
            <a:r>
              <a:rPr lang="en" sz="2100">
                <a:solidFill>
                  <a:srgbClr val="000000"/>
                </a:solidFill>
              </a:rPr>
              <a:t>t’s a picture consisting of how accurately our model had predicted on fashion m_nist dataset by representing them in red and green colors if it is  correctly predicted label then its is it in the green color and vice versa respectively</a:t>
            </a:r>
            <a:endParaRPr sz="2100">
              <a:solidFill>
                <a:srgbClr val="000000"/>
              </a:solidFill>
            </a:endParaRPr>
          </a:p>
          <a:p>
            <a:pPr indent="0" lvl="0" marL="0" rtl="0" algn="l">
              <a:spcBef>
                <a:spcPts val="1600"/>
              </a:spcBef>
              <a:spcAft>
                <a:spcPts val="1600"/>
              </a:spcAft>
              <a:buNone/>
            </a:pPr>
            <a:r>
              <a:rPr lang="en" sz="2100">
                <a:solidFill>
                  <a:srgbClr val="000000"/>
                </a:solidFill>
              </a:rPr>
              <a:t>Plotting the graphing of loss vs val_loss and accuracy vs val_accuracy</a:t>
            </a:r>
            <a:endParaRPr sz="21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Tools and algorithms</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None/>
            </a:pPr>
            <a:r>
              <a:t/>
            </a:r>
            <a:endParaRPr b="1"/>
          </a:p>
        </p:txBody>
      </p:sp>
      <p:sp>
        <p:nvSpPr>
          <p:cNvPr id="297" name="Google Shape;297;p16"/>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000000"/>
              </a:buClr>
              <a:buSzPts val="2200"/>
              <a:buChar char="●"/>
            </a:pPr>
            <a:r>
              <a:rPr lang="en" sz="2200">
                <a:solidFill>
                  <a:srgbClr val="000000"/>
                </a:solidFill>
              </a:rPr>
              <a:t>R</a:t>
            </a:r>
            <a:endParaRPr sz="2200">
              <a:solidFill>
                <a:srgbClr val="000000"/>
              </a:solidFill>
            </a:endParaRPr>
          </a:p>
          <a:p>
            <a:pPr indent="-368300" lvl="0" marL="457200" rtl="0" algn="l">
              <a:spcBef>
                <a:spcPts val="0"/>
              </a:spcBef>
              <a:spcAft>
                <a:spcPts val="0"/>
              </a:spcAft>
              <a:buClr>
                <a:srgbClr val="000000"/>
              </a:buClr>
              <a:buSzPts val="2200"/>
              <a:buChar char="●"/>
            </a:pPr>
            <a:r>
              <a:rPr lang="en" sz="2200">
                <a:solidFill>
                  <a:srgbClr val="000000"/>
                </a:solidFill>
              </a:rPr>
              <a:t>Rstudio</a:t>
            </a:r>
            <a:endParaRPr sz="2200">
              <a:solidFill>
                <a:srgbClr val="000000"/>
              </a:solidFill>
            </a:endParaRPr>
          </a:p>
          <a:p>
            <a:pPr indent="-368300" lvl="0" marL="457200" rtl="0" algn="l">
              <a:spcBef>
                <a:spcPts val="0"/>
              </a:spcBef>
              <a:spcAft>
                <a:spcPts val="0"/>
              </a:spcAft>
              <a:buClr>
                <a:srgbClr val="000000"/>
              </a:buClr>
              <a:buSzPts val="2200"/>
              <a:buChar char="●"/>
            </a:pPr>
            <a:r>
              <a:rPr lang="en" sz="2200">
                <a:solidFill>
                  <a:srgbClr val="000000"/>
                </a:solidFill>
              </a:rPr>
              <a:t>Convolutional Neural Network </a:t>
            </a:r>
            <a:endParaRPr sz="2200">
              <a:solidFill>
                <a:srgbClr val="000000"/>
              </a:solidFill>
            </a:endParaRPr>
          </a:p>
          <a:p>
            <a:pPr indent="-368300" lvl="0" marL="457200" rtl="0" algn="l">
              <a:spcBef>
                <a:spcPts val="0"/>
              </a:spcBef>
              <a:spcAft>
                <a:spcPts val="0"/>
              </a:spcAft>
              <a:buClr>
                <a:srgbClr val="000000"/>
              </a:buClr>
              <a:buSzPts val="2200"/>
              <a:buChar char="●"/>
            </a:pPr>
            <a:r>
              <a:rPr lang="en" sz="2200">
                <a:solidFill>
                  <a:srgbClr val="000000"/>
                </a:solidFill>
              </a:rPr>
              <a:t>Keras,tidyr,ggplot2  libraries </a:t>
            </a:r>
            <a:endParaRPr sz="2200">
              <a:solidFill>
                <a:srgbClr val="000000"/>
              </a:solidFill>
            </a:endParaRPr>
          </a:p>
          <a:p>
            <a:pPr indent="-368300" lvl="0" marL="457200" rtl="0" algn="l">
              <a:spcBef>
                <a:spcPts val="0"/>
              </a:spcBef>
              <a:spcAft>
                <a:spcPts val="0"/>
              </a:spcAft>
              <a:buClr>
                <a:srgbClr val="000000"/>
              </a:buClr>
              <a:buSzPts val="2200"/>
              <a:buChar char="●"/>
            </a:pPr>
            <a:r>
              <a:rPr lang="en" sz="2200">
                <a:solidFill>
                  <a:srgbClr val="000000"/>
                </a:solidFill>
              </a:rPr>
              <a:t>Tensorflow backend engine</a:t>
            </a:r>
            <a:endParaRPr sz="2200">
              <a:solidFill>
                <a:srgbClr val="000000"/>
              </a:solidFill>
            </a:endParaRPr>
          </a:p>
          <a:p>
            <a:pPr indent="0" lvl="0" marL="457200" rtl="0" algn="l">
              <a:spcBef>
                <a:spcPts val="1600"/>
              </a:spcBef>
              <a:spcAft>
                <a:spcPts val="0"/>
              </a:spcAft>
              <a:buNone/>
            </a:pPr>
            <a:r>
              <a:t/>
            </a:r>
            <a:endParaRPr sz="2200">
              <a:solidFill>
                <a:srgbClr val="000000"/>
              </a:solidFill>
            </a:endParaRPr>
          </a:p>
          <a:p>
            <a:pPr indent="0" lvl="0" marL="457200" rtl="0" algn="l">
              <a:spcBef>
                <a:spcPts val="1600"/>
              </a:spcBef>
              <a:spcAft>
                <a:spcPts val="1600"/>
              </a:spcAft>
              <a:buNone/>
            </a:pPr>
            <a:r>
              <a:t/>
            </a:r>
            <a:endParaRPr sz="22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311700" y="322300"/>
            <a:ext cx="85206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Dataset</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None/>
            </a:pPr>
            <a:r>
              <a:t/>
            </a:r>
            <a:endParaRPr b="1"/>
          </a:p>
        </p:txBody>
      </p:sp>
      <p:sp>
        <p:nvSpPr>
          <p:cNvPr id="303" name="Google Shape;303;p17"/>
          <p:cNvSpPr txBox="1"/>
          <p:nvPr>
            <p:ph idx="1" type="body"/>
          </p:nvPr>
        </p:nvSpPr>
        <p:spPr>
          <a:xfrm>
            <a:off x="0" y="940075"/>
            <a:ext cx="9144000" cy="3628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2100">
              <a:solidFill>
                <a:srgbClr val="000000"/>
              </a:solidFill>
            </a:endParaRPr>
          </a:p>
          <a:p>
            <a:pPr indent="-361950" lvl="0" marL="457200" rtl="0" algn="l">
              <a:spcBef>
                <a:spcPts val="1600"/>
              </a:spcBef>
              <a:spcAft>
                <a:spcPts val="0"/>
              </a:spcAft>
              <a:buClr>
                <a:srgbClr val="000000"/>
              </a:buClr>
              <a:buSzPts val="2100"/>
              <a:buChar char="●"/>
            </a:pPr>
            <a:r>
              <a:rPr lang="en" sz="2100">
                <a:solidFill>
                  <a:srgbClr val="000000"/>
                </a:solidFill>
              </a:rPr>
              <a:t>Here we are using Fashion M_nist dataset having </a:t>
            </a:r>
            <a:r>
              <a:rPr lang="en" sz="2100">
                <a:solidFill>
                  <a:srgbClr val="000000"/>
                </a:solidFill>
              </a:rPr>
              <a:t>(28 * 28) size gray scale images and it consists of 10 labels namely</a:t>
            </a:r>
            <a:endParaRPr sz="2100">
              <a:solidFill>
                <a:srgbClr val="000000"/>
              </a:solidFill>
            </a:endParaRPr>
          </a:p>
          <a:p>
            <a:pPr indent="0" lvl="0" marL="457200" rtl="0" algn="l">
              <a:spcBef>
                <a:spcPts val="1600"/>
              </a:spcBef>
              <a:spcAft>
                <a:spcPts val="0"/>
              </a:spcAft>
              <a:buNone/>
            </a:pPr>
            <a:r>
              <a:rPr lang="en" sz="2100">
                <a:solidFill>
                  <a:srgbClr val="000000"/>
                </a:solidFill>
              </a:rPr>
              <a:t>  1)  </a:t>
            </a:r>
            <a:r>
              <a:rPr lang="en" sz="2100">
                <a:solidFill>
                  <a:srgbClr val="000000"/>
                </a:solidFill>
              </a:rPr>
              <a:t>T-shirt/top    2)  Trouser     3)  Pullover    4)  Dress    5)  Coat</a:t>
            </a:r>
            <a:endParaRPr sz="2100">
              <a:solidFill>
                <a:srgbClr val="000000"/>
              </a:solidFill>
            </a:endParaRPr>
          </a:p>
          <a:p>
            <a:pPr indent="0" lvl="0" marL="0" rtl="0" algn="l">
              <a:spcBef>
                <a:spcPts val="1600"/>
              </a:spcBef>
              <a:spcAft>
                <a:spcPts val="0"/>
              </a:spcAft>
              <a:buNone/>
            </a:pPr>
            <a:r>
              <a:rPr lang="en" sz="2100">
                <a:solidFill>
                  <a:srgbClr val="000000"/>
                </a:solidFill>
              </a:rPr>
              <a:t>        6)  Sandal         7)   Shirt         8)  Sneaker    9)  Bag     10)   Ankle Boot</a:t>
            </a:r>
            <a:endParaRPr sz="2100">
              <a:solidFill>
                <a:srgbClr val="000000"/>
              </a:solidFill>
            </a:endParaRPr>
          </a:p>
          <a:p>
            <a:pPr indent="-361950" lvl="0" marL="457200" rtl="0" algn="l">
              <a:spcBef>
                <a:spcPts val="1600"/>
              </a:spcBef>
              <a:spcAft>
                <a:spcPts val="0"/>
              </a:spcAft>
              <a:buClr>
                <a:srgbClr val="000000"/>
              </a:buClr>
              <a:buSzPts val="2100"/>
              <a:buChar char="●"/>
            </a:pPr>
            <a:r>
              <a:rPr lang="en" sz="2100">
                <a:solidFill>
                  <a:srgbClr val="000000"/>
                </a:solidFill>
              </a:rPr>
              <a:t>There are </a:t>
            </a:r>
            <a:r>
              <a:rPr lang="en" sz="2100">
                <a:solidFill>
                  <a:srgbClr val="000000"/>
                </a:solidFill>
              </a:rPr>
              <a:t> 70,000 images  in this dataset</a:t>
            </a:r>
            <a:endParaRPr sz="2100">
              <a:solidFill>
                <a:srgbClr val="000000"/>
              </a:solidFill>
            </a:endParaRPr>
          </a:p>
          <a:p>
            <a:pPr indent="-361950" lvl="0" marL="457200" rtl="0" algn="l">
              <a:spcBef>
                <a:spcPts val="0"/>
              </a:spcBef>
              <a:spcAft>
                <a:spcPts val="0"/>
              </a:spcAft>
              <a:buClr>
                <a:srgbClr val="000000"/>
              </a:buClr>
              <a:buSzPts val="2100"/>
              <a:buChar char="●"/>
            </a:pPr>
            <a:r>
              <a:rPr lang="en" sz="2100">
                <a:solidFill>
                  <a:srgbClr val="000000"/>
                </a:solidFill>
              </a:rPr>
              <a:t>48</a:t>
            </a:r>
            <a:r>
              <a:rPr lang="en" sz="2100">
                <a:solidFill>
                  <a:srgbClr val="000000"/>
                </a:solidFill>
              </a:rPr>
              <a:t>,000  for Training and 12,000 for validation</a:t>
            </a:r>
            <a:endParaRPr sz="2100">
              <a:solidFill>
                <a:srgbClr val="000000"/>
              </a:solidFill>
            </a:endParaRPr>
          </a:p>
          <a:p>
            <a:pPr indent="-361950" lvl="0" marL="457200" rtl="0" algn="l">
              <a:spcBef>
                <a:spcPts val="0"/>
              </a:spcBef>
              <a:spcAft>
                <a:spcPts val="0"/>
              </a:spcAft>
              <a:buClr>
                <a:srgbClr val="000000"/>
              </a:buClr>
              <a:buSzPts val="2100"/>
              <a:buChar char="●"/>
            </a:pPr>
            <a:r>
              <a:rPr lang="en" sz="2100">
                <a:solidFill>
                  <a:srgbClr val="000000"/>
                </a:solidFill>
              </a:rPr>
              <a:t>10,000 </a:t>
            </a:r>
            <a:r>
              <a:rPr lang="en" sz="2100">
                <a:solidFill>
                  <a:srgbClr val="000000"/>
                </a:solidFill>
              </a:rPr>
              <a:t> images for testing</a:t>
            </a:r>
            <a:endParaRPr sz="2100">
              <a:solidFill>
                <a:srgbClr val="000000"/>
              </a:solidFill>
            </a:endParaRPr>
          </a:p>
          <a:p>
            <a:pPr indent="0" lvl="0" marL="0" rtl="0" algn="l">
              <a:spcBef>
                <a:spcPts val="1600"/>
              </a:spcBef>
              <a:spcAft>
                <a:spcPts val="0"/>
              </a:spcAft>
              <a:buNone/>
            </a:pPr>
            <a:r>
              <a:t/>
            </a:r>
            <a:endParaRPr sz="2100"/>
          </a:p>
          <a:p>
            <a:pPr indent="0" lvl="0" marL="0" rtl="0" algn="l">
              <a:spcBef>
                <a:spcPts val="1600"/>
              </a:spcBef>
              <a:spcAft>
                <a:spcPts val="0"/>
              </a:spcAft>
              <a:buNone/>
            </a:pPr>
            <a:r>
              <a:t/>
            </a:r>
            <a:endParaRPr sz="2100"/>
          </a:p>
          <a:p>
            <a:pPr indent="0" lvl="0" marL="0" rtl="0" algn="l">
              <a:spcBef>
                <a:spcPts val="1600"/>
              </a:spcBef>
              <a:spcAft>
                <a:spcPts val="1600"/>
              </a:spcAft>
              <a:buNone/>
            </a:pPr>
            <a:r>
              <a:t/>
            </a:r>
            <a:endParaRPr sz="2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8"/>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10" name="Google Shape;310;p18"/>
          <p:cNvPicPr preferRelativeResize="0"/>
          <p:nvPr/>
        </p:nvPicPr>
        <p:blipFill>
          <a:blip r:embed="rId3">
            <a:alphaModFix/>
          </a:blip>
          <a:stretch>
            <a:fillRect/>
          </a:stretch>
        </p:blipFill>
        <p:spPr>
          <a:xfrm>
            <a:off x="220875" y="205100"/>
            <a:ext cx="8772352" cy="47293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Implementation Phases</a:t>
            </a:r>
            <a:endParaRPr b="1"/>
          </a:p>
          <a:p>
            <a:pPr indent="0" lvl="0" marL="0" rtl="0" algn="l">
              <a:spcBef>
                <a:spcPts val="0"/>
              </a:spcBef>
              <a:spcAft>
                <a:spcPts val="0"/>
              </a:spcAft>
              <a:buClr>
                <a:schemeClr val="dk1"/>
              </a:buClr>
              <a:buSzPts val="1100"/>
              <a:buFont typeface="Arial"/>
              <a:buNone/>
            </a:pPr>
            <a:r>
              <a:t/>
            </a:r>
            <a:endParaRPr b="1"/>
          </a:p>
          <a:p>
            <a:pPr indent="0" lvl="0" marL="0" rtl="0" algn="l">
              <a:spcBef>
                <a:spcPts val="0"/>
              </a:spcBef>
              <a:spcAft>
                <a:spcPts val="0"/>
              </a:spcAft>
              <a:buNone/>
            </a:pPr>
            <a:r>
              <a:t/>
            </a:r>
            <a:endParaRPr b="1"/>
          </a:p>
        </p:txBody>
      </p:sp>
      <p:sp>
        <p:nvSpPr>
          <p:cNvPr id="316" name="Google Shape;316;p1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000000"/>
              </a:buClr>
              <a:buSzPts val="2200"/>
              <a:buAutoNum type="arabicPeriod"/>
            </a:pPr>
            <a:r>
              <a:rPr lang="en" sz="2200">
                <a:solidFill>
                  <a:srgbClr val="000000"/>
                </a:solidFill>
              </a:rPr>
              <a:t>I</a:t>
            </a:r>
            <a:r>
              <a:rPr lang="en" sz="2200">
                <a:solidFill>
                  <a:srgbClr val="000000"/>
                </a:solidFill>
              </a:rPr>
              <a:t>mport the fashion mnist dataset</a:t>
            </a:r>
            <a:endParaRPr sz="2200">
              <a:solidFill>
                <a:srgbClr val="000000"/>
              </a:solidFill>
            </a:endParaRPr>
          </a:p>
          <a:p>
            <a:pPr indent="-368300" lvl="0" marL="457200" rtl="0" algn="l">
              <a:spcBef>
                <a:spcPts val="0"/>
              </a:spcBef>
              <a:spcAft>
                <a:spcPts val="0"/>
              </a:spcAft>
              <a:buClr>
                <a:srgbClr val="000000"/>
              </a:buClr>
              <a:buSzPts val="2200"/>
              <a:buAutoNum type="arabicPeriod"/>
            </a:pPr>
            <a:r>
              <a:rPr lang="en" sz="2200">
                <a:solidFill>
                  <a:srgbClr val="000000"/>
                </a:solidFill>
              </a:rPr>
              <a:t>Data exploration</a:t>
            </a:r>
            <a:endParaRPr sz="2200">
              <a:solidFill>
                <a:srgbClr val="000000"/>
              </a:solidFill>
            </a:endParaRPr>
          </a:p>
          <a:p>
            <a:pPr indent="-368300" lvl="0" marL="457200" rtl="0" algn="l">
              <a:spcBef>
                <a:spcPts val="0"/>
              </a:spcBef>
              <a:spcAft>
                <a:spcPts val="0"/>
              </a:spcAft>
              <a:buClr>
                <a:srgbClr val="000000"/>
              </a:buClr>
              <a:buSzPts val="2200"/>
              <a:buAutoNum type="arabicPeriod"/>
            </a:pPr>
            <a:r>
              <a:rPr lang="en" sz="2200">
                <a:solidFill>
                  <a:srgbClr val="000000"/>
                </a:solidFill>
              </a:rPr>
              <a:t>Preprocess the data</a:t>
            </a:r>
            <a:endParaRPr sz="2200">
              <a:solidFill>
                <a:srgbClr val="000000"/>
              </a:solidFill>
            </a:endParaRPr>
          </a:p>
          <a:p>
            <a:pPr indent="-368300" lvl="0" marL="457200" rtl="0" algn="l">
              <a:spcBef>
                <a:spcPts val="0"/>
              </a:spcBef>
              <a:spcAft>
                <a:spcPts val="0"/>
              </a:spcAft>
              <a:buClr>
                <a:srgbClr val="000000"/>
              </a:buClr>
              <a:buSzPts val="2200"/>
              <a:buAutoNum type="arabicPeriod"/>
            </a:pPr>
            <a:r>
              <a:rPr lang="en" sz="2200">
                <a:solidFill>
                  <a:srgbClr val="000000"/>
                </a:solidFill>
              </a:rPr>
              <a:t>Build the model</a:t>
            </a:r>
            <a:endParaRPr sz="2200">
              <a:solidFill>
                <a:srgbClr val="000000"/>
              </a:solidFill>
            </a:endParaRPr>
          </a:p>
          <a:p>
            <a:pPr indent="-368300" lvl="0" marL="457200" rtl="0" algn="l">
              <a:spcBef>
                <a:spcPts val="0"/>
              </a:spcBef>
              <a:spcAft>
                <a:spcPts val="0"/>
              </a:spcAft>
              <a:buClr>
                <a:srgbClr val="000000"/>
              </a:buClr>
              <a:buSzPts val="2200"/>
              <a:buAutoNum type="arabicPeriod"/>
            </a:pPr>
            <a:r>
              <a:rPr lang="en" sz="2200">
                <a:solidFill>
                  <a:srgbClr val="000000"/>
                </a:solidFill>
              </a:rPr>
              <a:t>Compile the model</a:t>
            </a:r>
            <a:endParaRPr sz="2200">
              <a:solidFill>
                <a:srgbClr val="000000"/>
              </a:solidFill>
            </a:endParaRPr>
          </a:p>
          <a:p>
            <a:pPr indent="-368300" lvl="0" marL="457200" rtl="0" algn="l">
              <a:spcBef>
                <a:spcPts val="0"/>
              </a:spcBef>
              <a:spcAft>
                <a:spcPts val="0"/>
              </a:spcAft>
              <a:buClr>
                <a:srgbClr val="000000"/>
              </a:buClr>
              <a:buSzPts val="2200"/>
              <a:buAutoNum type="arabicPeriod"/>
            </a:pPr>
            <a:r>
              <a:rPr lang="en" sz="2200">
                <a:solidFill>
                  <a:srgbClr val="000000"/>
                </a:solidFill>
              </a:rPr>
              <a:t>Train and evaluate the model</a:t>
            </a:r>
            <a:endParaRPr sz="2200">
              <a:solidFill>
                <a:srgbClr val="000000"/>
              </a:solidFill>
            </a:endParaRPr>
          </a:p>
          <a:p>
            <a:pPr indent="-368300" lvl="0" marL="457200" rtl="0" algn="l">
              <a:spcBef>
                <a:spcPts val="0"/>
              </a:spcBef>
              <a:spcAft>
                <a:spcPts val="0"/>
              </a:spcAft>
              <a:buClr>
                <a:srgbClr val="000000"/>
              </a:buClr>
              <a:buSzPts val="2200"/>
              <a:buAutoNum type="arabicPeriod"/>
            </a:pPr>
            <a:r>
              <a:rPr lang="en" sz="2200">
                <a:solidFill>
                  <a:srgbClr val="000000"/>
                </a:solidFill>
              </a:rPr>
              <a:t>Make predictions on test data</a:t>
            </a:r>
            <a:endParaRPr sz="22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0"/>
          <p:cNvSpPr txBox="1"/>
          <p:nvPr>
            <p:ph type="title"/>
          </p:nvPr>
        </p:nvSpPr>
        <p:spPr>
          <a:xfrm>
            <a:off x="311700" y="445025"/>
            <a:ext cx="8520600" cy="38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4300">
              <a:solidFill>
                <a:srgbClr val="000000"/>
              </a:solidFill>
            </a:endParaRPr>
          </a:p>
          <a:p>
            <a:pPr indent="0" lvl="0" marL="0" rtl="0" algn="l">
              <a:spcBef>
                <a:spcPts val="0"/>
              </a:spcBef>
              <a:spcAft>
                <a:spcPts val="0"/>
              </a:spcAft>
              <a:buNone/>
            </a:pPr>
            <a:r>
              <a:t/>
            </a:r>
            <a:endParaRPr sz="2400">
              <a:solidFill>
                <a:srgbClr val="000000"/>
              </a:solidFill>
            </a:endParaRPr>
          </a:p>
        </p:txBody>
      </p:sp>
      <p:sp>
        <p:nvSpPr>
          <p:cNvPr id="322" name="Google Shape;322;p20"/>
          <p:cNvSpPr txBox="1"/>
          <p:nvPr>
            <p:ph idx="1" type="body"/>
          </p:nvPr>
        </p:nvSpPr>
        <p:spPr>
          <a:xfrm>
            <a:off x="311700" y="62350"/>
            <a:ext cx="8686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rgbClr val="000000"/>
              </a:solidFill>
            </a:endParaRPr>
          </a:p>
          <a:p>
            <a:pPr indent="0" lvl="0" marL="0" rtl="0" algn="l">
              <a:spcBef>
                <a:spcPts val="1600"/>
              </a:spcBef>
              <a:spcAft>
                <a:spcPts val="1600"/>
              </a:spcAft>
              <a:buNone/>
            </a:pPr>
            <a:r>
              <a:t/>
            </a:r>
            <a:endParaRPr sz="1900">
              <a:solidFill>
                <a:srgbClr val="000000"/>
              </a:solidFill>
            </a:endParaRPr>
          </a:p>
        </p:txBody>
      </p:sp>
      <p:pic>
        <p:nvPicPr>
          <p:cNvPr id="323" name="Google Shape;323;p20"/>
          <p:cNvPicPr preferRelativeResize="0"/>
          <p:nvPr/>
        </p:nvPicPr>
        <p:blipFill>
          <a:blip r:embed="rId3">
            <a:alphaModFix/>
          </a:blip>
          <a:stretch>
            <a:fillRect/>
          </a:stretch>
        </p:blipFill>
        <p:spPr>
          <a:xfrm>
            <a:off x="385700" y="62350"/>
            <a:ext cx="8417398" cy="3926223"/>
          </a:xfrm>
          <a:prstGeom prst="rect">
            <a:avLst/>
          </a:prstGeom>
          <a:noFill/>
          <a:ln>
            <a:noFill/>
          </a:ln>
        </p:spPr>
      </p:pic>
      <p:sp>
        <p:nvSpPr>
          <p:cNvPr id="324" name="Google Shape;324;p20"/>
          <p:cNvSpPr txBox="1"/>
          <p:nvPr/>
        </p:nvSpPr>
        <p:spPr>
          <a:xfrm>
            <a:off x="311700" y="4109425"/>
            <a:ext cx="8417400" cy="10341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AutoNum type="arabicPeriod"/>
            </a:pPr>
            <a:r>
              <a:rPr lang="en" sz="1700"/>
              <a:t>Importing the Fashion_mnist dataset from keras library and splitting the dataset into train and test images along with labels.here we are also  specifying the class names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1"/>
          <p:cNvSpPr txBox="1"/>
          <p:nvPr>
            <p:ph idx="1" type="body"/>
          </p:nvPr>
        </p:nvSpPr>
        <p:spPr>
          <a:xfrm>
            <a:off x="397625" y="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2300">
              <a:solidFill>
                <a:srgbClr val="000000"/>
              </a:solidFill>
            </a:endParaRPr>
          </a:p>
        </p:txBody>
      </p:sp>
      <p:pic>
        <p:nvPicPr>
          <p:cNvPr id="330" name="Google Shape;330;p21"/>
          <p:cNvPicPr preferRelativeResize="0"/>
          <p:nvPr/>
        </p:nvPicPr>
        <p:blipFill>
          <a:blip r:embed="rId3">
            <a:alphaModFix/>
          </a:blip>
          <a:stretch>
            <a:fillRect/>
          </a:stretch>
        </p:blipFill>
        <p:spPr>
          <a:xfrm>
            <a:off x="268600" y="76200"/>
            <a:ext cx="8520602" cy="4431749"/>
          </a:xfrm>
          <a:prstGeom prst="rect">
            <a:avLst/>
          </a:prstGeom>
          <a:noFill/>
          <a:ln>
            <a:noFill/>
          </a:ln>
        </p:spPr>
      </p:pic>
      <p:sp>
        <p:nvSpPr>
          <p:cNvPr id="331" name="Google Shape;331;p21"/>
          <p:cNvSpPr txBox="1"/>
          <p:nvPr/>
        </p:nvSpPr>
        <p:spPr>
          <a:xfrm>
            <a:off x="397625" y="4566050"/>
            <a:ext cx="8520600" cy="45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2200"/>
              <a:t>2. </a:t>
            </a:r>
            <a:r>
              <a:rPr lang="en" sz="2200"/>
              <a:t>Checking the dimensions of train,test images and labels</a:t>
            </a:r>
            <a:endParaRPr sz="2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